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9"/>
  </p:notesMasterIdLst>
  <p:sldIdLst>
    <p:sldId id="258" r:id="rId2"/>
    <p:sldId id="294" r:id="rId3"/>
    <p:sldId id="295" r:id="rId4"/>
    <p:sldId id="293" r:id="rId5"/>
    <p:sldId id="296" r:id="rId6"/>
    <p:sldId id="297" r:id="rId7"/>
    <p:sldId id="298" r:id="rId8"/>
  </p:sldIdLst>
  <p:sldSz cx="10693400" cy="7561263"/>
  <p:notesSz cx="6858000" cy="9144000"/>
  <p:custShowLst>
    <p:custShow name="Произвольный показ 1" id="0">
      <p:sldLst>
        <p:sld r:id="rId2"/>
      </p:sldLst>
    </p:custShow>
  </p:custShowLst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F600045-BEFE-45CA-86D0-6A0CFAFC0985}">
          <p14:sldIdLst>
            <p14:sldId id="258"/>
            <p14:sldId id="294"/>
            <p14:sldId id="295"/>
            <p14:sldId id="293"/>
            <p14:sldId id="296"/>
            <p14:sldId id="297"/>
            <p14:sldId id="2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99CC"/>
    <a:srgbClr val="00CCFF"/>
    <a:srgbClr val="33CCFF"/>
    <a:srgbClr val="66CCFF"/>
    <a:srgbClr val="005AA9"/>
    <a:srgbClr val="9C7DE9"/>
    <a:srgbClr val="FFCC00"/>
    <a:srgbClr val="9933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894" y="60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926F92-AA1D-4963-8E9C-C7B90C0B715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79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1712290002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392" y="5271881"/>
            <a:ext cx="568087" cy="214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152" y="1398485"/>
            <a:ext cx="1282836" cy="127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09785" y="208285"/>
            <a:ext cx="10273833" cy="7225207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1136173" y="3159279"/>
            <a:ext cx="8842477" cy="47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306" tIns="52153" rIns="104306" bIns="521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dirty="0" smtClean="0">
                <a:solidFill>
                  <a:schemeClr val="tx2"/>
                </a:solidFill>
              </a:rPr>
              <a:t>«Имущественные налоги»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631208" y="6756129"/>
            <a:ext cx="9347443" cy="520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>
              <a:defRPr/>
            </a:pPr>
            <a:r>
              <a:rPr lang="ru-RU" sz="27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charset="0"/>
              </a:rPr>
              <a:t>2018</a:t>
            </a:r>
            <a:endParaRPr lang="ru-RU" sz="27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28679" name="TextBox 42"/>
          <p:cNvSpPr txBox="1">
            <a:spLocks noChangeArrowheads="1"/>
          </p:cNvSpPr>
          <p:nvPr/>
        </p:nvSpPr>
        <p:spPr bwMode="auto">
          <a:xfrm>
            <a:off x="1147314" y="4644727"/>
            <a:ext cx="8519866" cy="81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306" tIns="52153" rIns="104306" bIns="521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23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Заместитель начальника Межрайонной ИФНС России № 12 по Московской области   Нефедова Татьяна Александровна</a:t>
            </a:r>
            <a:endParaRPr lang="ru-RU" sz="23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2"/>
            <a:ext cx="8580438" cy="707899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ЗЕМЕЛЬНЫЙ НАЛОГ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5" name="Объект 4" descr="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2245" y="1764408"/>
            <a:ext cx="446449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98228" y="4788743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endParaRPr lang="ru-RU" sz="1800" dirty="0" smtClean="0"/>
          </a:p>
          <a:p>
            <a:endParaRPr lang="ru-RU" sz="1800" dirty="0"/>
          </a:p>
          <a:p>
            <a:r>
              <a:rPr lang="ru-RU" sz="1800" b="1" dirty="0" smtClean="0"/>
              <a:t>Налоговая </a:t>
            </a:r>
            <a:r>
              <a:rPr lang="ru-RU" sz="1800" b="1" dirty="0"/>
              <a:t>база</a:t>
            </a:r>
            <a:r>
              <a:rPr lang="ru-RU" sz="1800" dirty="0"/>
              <a:t> для исчисления налога: кадастровая стоимость земельного участка, </a:t>
            </a:r>
            <a:endParaRPr lang="ru-RU" sz="1800" dirty="0" smtClean="0"/>
          </a:p>
          <a:p>
            <a:r>
              <a:rPr lang="ru-RU" sz="1800" dirty="0" smtClean="0"/>
              <a:t>передаваемая </a:t>
            </a:r>
            <a:r>
              <a:rPr lang="ru-RU" sz="1800" dirty="0"/>
              <a:t>органами кадастрового учета в электронной форме. </a:t>
            </a:r>
          </a:p>
          <a:p>
            <a:endParaRPr lang="ru-RU" sz="1800" dirty="0" smtClean="0"/>
          </a:p>
          <a:p>
            <a:r>
              <a:rPr lang="ru-RU" sz="1800" b="1" dirty="0" smtClean="0"/>
              <a:t>Расчет налога</a:t>
            </a:r>
            <a:r>
              <a:rPr lang="ru-RU" sz="1800" dirty="0" smtClean="0"/>
              <a:t>: начиная с налогового периода 2015 г. производит налоговый орган </a:t>
            </a:r>
          </a:p>
          <a:p>
            <a:r>
              <a:rPr lang="ru-RU" sz="1800" dirty="0" smtClean="0"/>
              <a:t>в </a:t>
            </a:r>
            <a:r>
              <a:rPr lang="ru-RU" sz="1800" dirty="0"/>
              <a:t>порядке, </a:t>
            </a:r>
            <a:r>
              <a:rPr lang="ru-RU" sz="1800" dirty="0" smtClean="0"/>
              <a:t>предусмотренном </a:t>
            </a:r>
            <a:r>
              <a:rPr lang="ru-RU" sz="1800" dirty="0"/>
              <a:t>для физических лиц. 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8748" y="1836415"/>
            <a:ext cx="1490464" cy="165618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800" b="1" dirty="0"/>
              <a:t>Объект налогообложения</a:t>
            </a:r>
            <a:r>
              <a:rPr lang="ru-RU" sz="1800" dirty="0"/>
              <a:t>: земельные участки, </a:t>
            </a:r>
            <a:endParaRPr lang="ru-RU" sz="1800" dirty="0" smtClean="0"/>
          </a:p>
          <a:p>
            <a:pPr>
              <a:spcBef>
                <a:spcPct val="0"/>
              </a:spcBef>
            </a:pPr>
            <a:r>
              <a:rPr lang="ru-RU" sz="1800" dirty="0" smtClean="0"/>
              <a:t>расположенные </a:t>
            </a:r>
            <a:r>
              <a:rPr lang="ru-RU" sz="1800" dirty="0"/>
              <a:t>в пределах муниципального </a:t>
            </a:r>
            <a:endParaRPr lang="ru-RU" sz="1800" dirty="0" smtClean="0"/>
          </a:p>
          <a:p>
            <a:pPr>
              <a:spcBef>
                <a:spcPct val="0"/>
              </a:spcBef>
            </a:pPr>
            <a:r>
              <a:rPr lang="ru-RU" sz="1800" dirty="0" smtClean="0"/>
              <a:t>образования </a:t>
            </a:r>
            <a:r>
              <a:rPr lang="ru-RU" sz="1800" dirty="0"/>
              <a:t>(городов федерального значения </a:t>
            </a:r>
            <a:endParaRPr lang="ru-RU" sz="1800" dirty="0" smtClean="0"/>
          </a:p>
          <a:p>
            <a:pPr>
              <a:spcBef>
                <a:spcPct val="0"/>
              </a:spcBef>
            </a:pPr>
            <a:r>
              <a:rPr lang="ru-RU" sz="1800" dirty="0" smtClean="0"/>
              <a:t>Москвы</a:t>
            </a:r>
            <a:r>
              <a:rPr lang="ru-RU" sz="1800" dirty="0"/>
              <a:t>, Санкт-Петербурга и Севастополя), </a:t>
            </a:r>
            <a:endParaRPr lang="ru-RU" sz="1800" dirty="0" smtClean="0"/>
          </a:p>
          <a:p>
            <a:pPr>
              <a:spcBef>
                <a:spcPct val="0"/>
              </a:spcBef>
            </a:pPr>
            <a:r>
              <a:rPr lang="ru-RU" sz="1800" dirty="0" smtClean="0"/>
              <a:t>на </a:t>
            </a:r>
            <a:r>
              <a:rPr lang="ru-RU" sz="1800" dirty="0"/>
              <a:t>территории которого введен налог </a:t>
            </a:r>
            <a:endParaRPr lang="ru-RU" sz="1800" dirty="0" smtClean="0"/>
          </a:p>
          <a:p>
            <a:pPr>
              <a:spcBef>
                <a:spcPct val="0"/>
              </a:spcBef>
            </a:pPr>
            <a:r>
              <a:rPr lang="ru-RU" sz="1800" dirty="0" smtClean="0"/>
              <a:t>(</a:t>
            </a:r>
            <a:r>
              <a:rPr lang="ru-RU" sz="1800" dirty="0"/>
              <a:t>ст. 389 НК РФ).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1353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5" y="972320"/>
            <a:ext cx="8561139" cy="6123806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>
                <a:solidFill>
                  <a:schemeClr val="tx1"/>
                </a:solidFill>
              </a:rPr>
              <a:t>Налоговые </a:t>
            </a:r>
            <a:r>
              <a:rPr lang="ru-RU" sz="2400" dirty="0">
                <a:solidFill>
                  <a:schemeClr val="tx1"/>
                </a:solidFill>
              </a:rPr>
              <a:t>ставки</a:t>
            </a:r>
            <a:r>
              <a:rPr lang="ru-RU" sz="2400" b="0" dirty="0">
                <a:solidFill>
                  <a:schemeClr val="tx1"/>
                </a:solidFill>
              </a:rPr>
              <a:t> устанавливает местное законодательство в зависимости от категории земель (ст. 394 НК РФ). </a:t>
            </a:r>
            <a:endParaRPr lang="ru-RU" sz="2400" b="0" dirty="0" smtClean="0">
              <a:solidFill>
                <a:schemeClr val="tx1"/>
              </a:solidFill>
            </a:endParaRPr>
          </a:p>
          <a:p>
            <a:endParaRPr lang="ru-RU" sz="2400" b="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Срок уплаты</a:t>
            </a:r>
            <a:r>
              <a:rPr lang="ru-RU" sz="2400" b="0" dirty="0">
                <a:solidFill>
                  <a:schemeClr val="tx1"/>
                </a:solidFill>
              </a:rPr>
              <a:t> земельного налога не позднее 1 декабря года, следующего за истекшим налоговым периодом на основании налогового уведомления, направляемого налоговым органом</a:t>
            </a:r>
          </a:p>
          <a:p>
            <a:endParaRPr lang="ru-RU" sz="1800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2"/>
            <a:ext cx="8580438" cy="20384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931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2"/>
            <a:ext cx="8580438" cy="27585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                                            </a:t>
            </a:r>
            <a:endParaRPr lang="ru-RU" sz="2000" dirty="0"/>
          </a:p>
        </p:txBody>
      </p:sp>
      <p:pic>
        <p:nvPicPr>
          <p:cNvPr id="5" name="Объект 4" descr=" 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221" y="1332360"/>
            <a:ext cx="4248471" cy="25922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418708" y="1332359"/>
            <a:ext cx="1634480" cy="172819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ru-RU" sz="2000" dirty="0">
                <a:hlinkClick r:id="rId3"/>
              </a:rPr>
              <a:t>Налоговый вычет</a:t>
            </a:r>
            <a:r>
              <a:rPr lang="ru-RU" sz="2000" dirty="0"/>
              <a:t>, уменьшающий </a:t>
            </a:r>
            <a:endParaRPr lang="ru-RU" sz="2000" dirty="0" smtClean="0"/>
          </a:p>
          <a:p>
            <a:pPr>
              <a:spcBef>
                <a:spcPct val="0"/>
              </a:spcBef>
            </a:pPr>
            <a:r>
              <a:rPr lang="ru-RU" sz="2000" dirty="0" smtClean="0"/>
              <a:t>земельный </a:t>
            </a:r>
            <a:r>
              <a:rPr lang="ru-RU" sz="2000" dirty="0"/>
              <a:t>налог на величину кадастровой </a:t>
            </a:r>
            <a:endParaRPr lang="ru-RU" sz="2000" dirty="0" smtClean="0"/>
          </a:p>
          <a:p>
            <a:pPr>
              <a:spcBef>
                <a:spcPct val="0"/>
              </a:spcBef>
            </a:pPr>
            <a:r>
              <a:rPr lang="ru-RU" sz="2000" dirty="0" smtClean="0"/>
              <a:t>стоимости </a:t>
            </a:r>
            <a:r>
              <a:rPr lang="ru-RU" sz="2000" dirty="0"/>
              <a:t>600 </a:t>
            </a:r>
            <a:r>
              <a:rPr lang="ru-RU" sz="2000" dirty="0" smtClean="0"/>
              <a:t>кв. м </a:t>
            </a:r>
            <a:r>
              <a:rPr lang="ru-RU" sz="2000" dirty="0"/>
              <a:t>по одному </a:t>
            </a:r>
            <a:endParaRPr lang="ru-RU" sz="2000" dirty="0" smtClean="0"/>
          </a:p>
          <a:p>
            <a:pPr>
              <a:spcBef>
                <a:spcPct val="0"/>
              </a:spcBef>
            </a:pPr>
            <a:r>
              <a:rPr lang="ru-RU" sz="2000" dirty="0" smtClean="0"/>
              <a:t>земельному </a:t>
            </a:r>
            <a:r>
              <a:rPr lang="ru-RU" sz="2000" dirty="0"/>
              <a:t> </a:t>
            </a:r>
            <a:r>
              <a:rPr lang="ru-RU" sz="2000" dirty="0" smtClean="0"/>
              <a:t>участку </a:t>
            </a:r>
            <a:r>
              <a:rPr lang="ru-RU" sz="2000" dirty="0"/>
              <a:t>с 2017 года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8228" y="4500711"/>
            <a:ext cx="1418456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25000" lnSpcReduction="20000"/>
          </a:bodyPr>
          <a:lstStyle/>
          <a:p>
            <a:r>
              <a:rPr lang="ru-RU" sz="8000" dirty="0"/>
              <a:t>Категории лиц:</a:t>
            </a:r>
          </a:p>
          <a:p>
            <a:pPr lvl="0"/>
            <a:r>
              <a:rPr lang="ru-RU" sz="8000" dirty="0" smtClean="0"/>
              <a:t>- пенсионеры</a:t>
            </a:r>
            <a:endParaRPr lang="ru-RU" sz="8000" dirty="0"/>
          </a:p>
          <a:p>
            <a:pPr lvl="0"/>
            <a:r>
              <a:rPr lang="ru-RU" sz="8000" dirty="0" smtClean="0"/>
              <a:t>- Герои </a:t>
            </a:r>
            <a:r>
              <a:rPr lang="ru-RU" sz="8000" dirty="0"/>
              <a:t>Советского Союза, Российской Федерации</a:t>
            </a:r>
          </a:p>
          <a:p>
            <a:pPr lvl="0"/>
            <a:r>
              <a:rPr lang="ru-RU" sz="8000" dirty="0" smtClean="0"/>
              <a:t>- инвалиды </a:t>
            </a:r>
            <a:r>
              <a:rPr lang="ru-RU" sz="8000" dirty="0"/>
              <a:t>I и II групп, инвалиды с детства</a:t>
            </a:r>
          </a:p>
          <a:p>
            <a:pPr lvl="0"/>
            <a:r>
              <a:rPr lang="ru-RU" sz="8000" dirty="0" smtClean="0"/>
              <a:t>- ветераны </a:t>
            </a:r>
            <a:r>
              <a:rPr lang="ru-RU" sz="8000" dirty="0"/>
              <a:t>Великой Отечественной войны и боевых действий </a:t>
            </a:r>
          </a:p>
          <a:p>
            <a:pPr lvl="0"/>
            <a:r>
              <a:rPr lang="ru-RU" sz="8000" dirty="0" smtClean="0"/>
              <a:t>- физические </a:t>
            </a:r>
            <a:r>
              <a:rPr lang="ru-RU" sz="8000" dirty="0"/>
              <a:t>лица, имеющие право на получение социальной поддержки </a:t>
            </a:r>
            <a:endParaRPr lang="ru-RU" sz="8000" dirty="0" smtClean="0"/>
          </a:p>
          <a:p>
            <a:pPr lvl="0"/>
            <a:r>
              <a:rPr lang="ru-RU" sz="8000" dirty="0" smtClean="0"/>
              <a:t>   и </a:t>
            </a:r>
            <a:r>
              <a:rPr lang="ru-RU" sz="8000" dirty="0"/>
              <a:t>др. (п.5 </a:t>
            </a:r>
            <a:r>
              <a:rPr lang="ru-RU" sz="8000" dirty="0" smtClean="0"/>
              <a:t>ст</a:t>
            </a:r>
            <a:r>
              <a:rPr lang="ru-RU" sz="8000" dirty="0"/>
              <a:t>. 391 НК РФ)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75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5" y="1044328"/>
            <a:ext cx="8561139" cy="605179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Документы для предоставления </a:t>
            </a:r>
            <a:r>
              <a:rPr lang="ru-RU" sz="2400" dirty="0" smtClean="0">
                <a:solidFill>
                  <a:schemeClr val="tx1"/>
                </a:solidFill>
              </a:rPr>
              <a:t>льготы/вычета:</a:t>
            </a:r>
          </a:p>
          <a:p>
            <a:pPr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b="0" dirty="0">
                <a:solidFill>
                  <a:schemeClr val="tx1"/>
                </a:solidFill>
              </a:rPr>
              <a:t>Заявление по установленной форме Приказ ФНС России № ММВ-7-21/897@ от 14.11.2017г.</a:t>
            </a:r>
          </a:p>
          <a:p>
            <a:pPr>
              <a:spcBef>
                <a:spcPts val="0"/>
              </a:spcBef>
            </a:pPr>
            <a:r>
              <a:rPr lang="ru-RU" sz="2400" b="0" dirty="0">
                <a:solidFill>
                  <a:schemeClr val="tx1"/>
                </a:solidFill>
              </a:rPr>
              <a:t>Если несколько земельных участков</a:t>
            </a:r>
          </a:p>
          <a:p>
            <a:pPr>
              <a:spcBef>
                <a:spcPts val="0"/>
              </a:spcBef>
            </a:pPr>
            <a:r>
              <a:rPr lang="ru-RU" sz="2400" b="0" dirty="0">
                <a:solidFill>
                  <a:schemeClr val="tx1"/>
                </a:solidFill>
              </a:rPr>
              <a:t>Уведомление о выбранном земельном участке, в отношении которого применяется налоговый вычет </a:t>
            </a:r>
          </a:p>
          <a:p>
            <a:pPr>
              <a:spcBef>
                <a:spcPts val="0"/>
              </a:spcBef>
            </a:pPr>
            <a:endParaRPr lang="ru-RU" sz="2400" b="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b="0" dirty="0" smtClean="0">
                <a:solidFill>
                  <a:schemeClr val="tx1"/>
                </a:solidFill>
              </a:rPr>
              <a:t>Способы </a:t>
            </a:r>
            <a:r>
              <a:rPr lang="ru-RU" sz="2400" b="0" dirty="0">
                <a:solidFill>
                  <a:schemeClr val="tx1"/>
                </a:solidFill>
              </a:rPr>
              <a:t>подачи заявления на льготу</a:t>
            </a:r>
          </a:p>
          <a:p>
            <a:pPr>
              <a:spcBef>
                <a:spcPts val="0"/>
              </a:spcBef>
            </a:pPr>
            <a:r>
              <a:rPr lang="ru-RU" sz="2400" b="0" dirty="0">
                <a:solidFill>
                  <a:schemeClr val="tx1"/>
                </a:solidFill>
              </a:rPr>
              <a:t> 1. непосредственно в любой налоговый орган</a:t>
            </a:r>
          </a:p>
          <a:p>
            <a:pPr>
              <a:spcBef>
                <a:spcPts val="0"/>
              </a:spcBef>
            </a:pPr>
            <a:r>
              <a:rPr lang="ru-RU" sz="2400" b="0" dirty="0">
                <a:solidFill>
                  <a:schemeClr val="tx1"/>
                </a:solidFill>
              </a:rPr>
              <a:t> 2. по почте</a:t>
            </a:r>
          </a:p>
          <a:p>
            <a:pPr>
              <a:spcBef>
                <a:spcPts val="0"/>
              </a:spcBef>
            </a:pPr>
            <a:r>
              <a:rPr lang="ru-RU" sz="2400" b="0" dirty="0">
                <a:solidFill>
                  <a:schemeClr val="tx1"/>
                </a:solidFill>
              </a:rPr>
              <a:t> 3. через личный кабинет налогоплательщика </a:t>
            </a:r>
          </a:p>
          <a:p>
            <a:pPr>
              <a:spcBef>
                <a:spcPts val="0"/>
              </a:spcBef>
            </a:pPr>
            <a:r>
              <a:rPr lang="ru-RU" sz="2400" b="0" dirty="0">
                <a:solidFill>
                  <a:schemeClr val="tx1"/>
                </a:solidFill>
              </a:rPr>
              <a:t> 4. через МФЦ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2"/>
            <a:ext cx="8580438" cy="2758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415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63589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НАЛОГ НА ИМУЩЕСТВО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5" name="Объект 4" descr="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2205" y="1332360"/>
            <a:ext cx="403244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14652" y="1980431"/>
            <a:ext cx="1562472" cy="158417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25000" lnSpcReduction="20000"/>
          </a:bodyPr>
          <a:lstStyle/>
          <a:p>
            <a:r>
              <a:rPr lang="ru-RU" sz="8000" dirty="0"/>
              <a:t>Глава 32 </a:t>
            </a:r>
            <a:r>
              <a:rPr lang="ru-RU" sz="8000" dirty="0" smtClean="0"/>
              <a:t>«Налог </a:t>
            </a:r>
            <a:r>
              <a:rPr lang="ru-RU" sz="8000" dirty="0"/>
              <a:t>на имущество физических </a:t>
            </a:r>
            <a:r>
              <a:rPr lang="ru-RU" sz="8000" dirty="0" smtClean="0"/>
              <a:t>лиц»</a:t>
            </a:r>
          </a:p>
          <a:p>
            <a:r>
              <a:rPr lang="ru-RU" sz="8000" dirty="0" smtClean="0"/>
              <a:t>Налогового </a:t>
            </a:r>
            <a:r>
              <a:rPr lang="ru-RU" sz="8000" dirty="0"/>
              <a:t>кодекса Российской Федерации</a:t>
            </a:r>
          </a:p>
          <a:p>
            <a:r>
              <a:rPr lang="ru-RU" sz="8000" dirty="0"/>
              <a:t> </a:t>
            </a:r>
            <a:endParaRPr lang="ru-RU" sz="8000" dirty="0" smtClean="0"/>
          </a:p>
          <a:p>
            <a:r>
              <a:rPr lang="ru-RU" sz="8000" dirty="0" err="1" smtClean="0"/>
              <a:t>Спецрежимы</a:t>
            </a:r>
            <a:r>
              <a:rPr lang="ru-RU" sz="8000" dirty="0" smtClean="0"/>
              <a:t> </a:t>
            </a:r>
            <a:r>
              <a:rPr lang="ru-RU" sz="8000" dirty="0"/>
              <a:t>ИП - освобождение от уплаты </a:t>
            </a:r>
            <a:endParaRPr lang="ru-RU" sz="8000" dirty="0" smtClean="0"/>
          </a:p>
          <a:p>
            <a:r>
              <a:rPr lang="ru-RU" sz="8000" dirty="0" smtClean="0"/>
              <a:t>налога </a:t>
            </a:r>
            <a:r>
              <a:rPr lang="ru-RU" sz="8000" dirty="0"/>
              <a:t>на </a:t>
            </a:r>
            <a:r>
              <a:rPr lang="ru-RU" sz="8000" dirty="0" smtClean="0"/>
              <a:t>имущество физических </a:t>
            </a:r>
            <a:r>
              <a:rPr lang="ru-RU" sz="8000" dirty="0"/>
              <a:t>лиц в </a:t>
            </a:r>
            <a:endParaRPr lang="ru-RU" sz="8000" dirty="0" smtClean="0"/>
          </a:p>
          <a:p>
            <a:r>
              <a:rPr lang="ru-RU" sz="8000" dirty="0" smtClean="0"/>
              <a:t>отношении </a:t>
            </a:r>
            <a:r>
              <a:rPr lang="ru-RU" sz="8000" dirty="0"/>
              <a:t>имущества, используемого в </a:t>
            </a:r>
            <a:endParaRPr lang="ru-RU" sz="8000" dirty="0" smtClean="0"/>
          </a:p>
          <a:p>
            <a:r>
              <a:rPr lang="ru-RU" sz="8000" dirty="0" smtClean="0"/>
              <a:t>предпринимательской </a:t>
            </a:r>
            <a:r>
              <a:rPr lang="ru-RU" sz="8000" dirty="0"/>
              <a:t>деятельности.</a:t>
            </a:r>
          </a:p>
          <a:p>
            <a:endParaRPr lang="ru-RU" sz="8000" dirty="0" smtClean="0"/>
          </a:p>
          <a:p>
            <a:r>
              <a:rPr lang="ru-RU" sz="8000" dirty="0" smtClean="0"/>
              <a:t>ИСКЛЮЧЕНИЕ </a:t>
            </a:r>
            <a:r>
              <a:rPr lang="ru-RU" sz="8000" dirty="0"/>
              <a:t>п.7 ст. 378.2 НК РФ объекты </a:t>
            </a:r>
            <a:endParaRPr lang="ru-RU" sz="8000" dirty="0" smtClean="0"/>
          </a:p>
          <a:p>
            <a:r>
              <a:rPr lang="ru-RU" sz="8000" dirty="0" smtClean="0"/>
              <a:t>включенные </a:t>
            </a:r>
            <a:r>
              <a:rPr lang="ru-RU" sz="8000" dirty="0"/>
              <a:t>в перечень объектов </a:t>
            </a:r>
            <a:endParaRPr lang="ru-RU" sz="8000" dirty="0" smtClean="0"/>
          </a:p>
          <a:p>
            <a:r>
              <a:rPr lang="ru-RU" sz="8000" dirty="0" smtClean="0"/>
              <a:t>административно-делового</a:t>
            </a:r>
            <a:r>
              <a:rPr lang="ru-RU" sz="8000" dirty="0"/>
              <a:t>, торгового и </a:t>
            </a:r>
            <a:endParaRPr lang="ru-RU" sz="8000" dirty="0" smtClean="0"/>
          </a:p>
          <a:p>
            <a:r>
              <a:rPr lang="ru-RU" sz="8000" dirty="0" smtClean="0"/>
              <a:t>бытового назначения</a:t>
            </a:r>
            <a:r>
              <a:rPr lang="ru-RU" sz="8000" dirty="0"/>
              <a:t>, </a:t>
            </a:r>
            <a:r>
              <a:rPr lang="ru-RU" sz="8000" dirty="0" smtClean="0"/>
              <a:t>утверждаемый субъектом </a:t>
            </a:r>
          </a:p>
          <a:p>
            <a:r>
              <a:rPr lang="ru-RU" sz="8000" dirty="0" smtClean="0"/>
              <a:t>Российской </a:t>
            </a:r>
            <a:r>
              <a:rPr lang="ru-RU" sz="8000" dirty="0"/>
              <a:t>Федерации.</a:t>
            </a:r>
          </a:p>
          <a:p>
            <a:r>
              <a:rPr lang="ru-RU" sz="1800" dirty="0"/>
              <a:t>   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2244" y="4932759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r>
              <a:rPr lang="ru-RU" sz="2000" dirty="0"/>
              <a:t>Для освобождения от уплаты налога на имущество физических лиц нужно </a:t>
            </a:r>
            <a:endParaRPr lang="ru-RU" sz="2000" dirty="0" smtClean="0"/>
          </a:p>
          <a:p>
            <a:r>
              <a:rPr lang="ru-RU" sz="2000" dirty="0" smtClean="0"/>
              <a:t>представить </a:t>
            </a:r>
            <a:r>
              <a:rPr lang="ru-RU" sz="2000" dirty="0"/>
              <a:t>в налоговый орган: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заявление </a:t>
            </a:r>
            <a:r>
              <a:rPr lang="ru-RU" sz="2000" dirty="0"/>
              <a:t>об освобождении от уплаты налога на имущество. </a:t>
            </a:r>
            <a:endParaRPr lang="ru-RU" sz="2000" dirty="0" smtClean="0"/>
          </a:p>
          <a:p>
            <a:r>
              <a:rPr lang="ru-RU" sz="2000" dirty="0" smtClean="0"/>
              <a:t>2</a:t>
            </a:r>
            <a:r>
              <a:rPr lang="ru-RU" sz="2000" dirty="0"/>
              <a:t>) документы, подтверждающие фактическое использование недвижимости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для </a:t>
            </a:r>
            <a:r>
              <a:rPr lang="ru-RU" sz="2000" dirty="0"/>
              <a:t>предпринимательской деятельности.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842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2"/>
            <a:ext cx="8580438" cy="635891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ТРАНСПОРТНЫЙ НАЛОГ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5" name="Объект 4" descr="http://gosindex.ru/wp-content/uploads/2015/12/30DSC05156-photos-Valentin-Ozhgo-940x56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856363"/>
            <a:ext cx="4600699" cy="286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30276" y="5364807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25000" lnSpcReduction="20000"/>
          </a:bodyPr>
          <a:lstStyle/>
          <a:p>
            <a:r>
              <a:rPr lang="ru-RU" sz="8000" dirty="0"/>
              <a:t>Система «Платон» п. 1 ст. 361.1 НК РФ с налогового периода 2016 года</a:t>
            </a:r>
          </a:p>
          <a:p>
            <a:endParaRPr lang="ru-RU" sz="8000" dirty="0"/>
          </a:p>
          <a:p>
            <a:r>
              <a:rPr lang="ru-RU" sz="8000" dirty="0" smtClean="0"/>
              <a:t>Варианты </a:t>
            </a:r>
            <a:r>
              <a:rPr lang="ru-RU" sz="8000" dirty="0"/>
              <a:t>освобождении: </a:t>
            </a:r>
          </a:p>
          <a:p>
            <a:r>
              <a:rPr lang="ru-RU" sz="8000" dirty="0"/>
              <a:t> - полное освобождение </a:t>
            </a:r>
          </a:p>
          <a:p>
            <a:r>
              <a:rPr lang="ru-RU" sz="8000" dirty="0"/>
              <a:t>- в виде вычета</a:t>
            </a:r>
          </a:p>
          <a:p>
            <a:r>
              <a:rPr lang="ru-RU" sz="8000" dirty="0"/>
              <a:t> 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157570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2180</TotalTime>
  <Words>407</Words>
  <Application>Microsoft Office PowerPoint</Application>
  <PresentationFormat>Произвольный</PresentationFormat>
  <Paragraphs>78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  <vt:variant>
        <vt:lpstr>Произвольные показы</vt:lpstr>
      </vt:variant>
      <vt:variant>
        <vt:i4>1</vt:i4>
      </vt:variant>
    </vt:vector>
  </HeadingPairs>
  <TitlesOfParts>
    <vt:vector size="9" baseType="lpstr">
      <vt:lpstr>Present_FNS2012_A4</vt:lpstr>
      <vt:lpstr>Презентация PowerPoint</vt:lpstr>
      <vt:lpstr>ЗЕМЕЛЬНЫЙ НАЛОГ</vt:lpstr>
      <vt:lpstr>Презентация PowerPoint</vt:lpstr>
      <vt:lpstr>                                            </vt:lpstr>
      <vt:lpstr>Презентация PowerPoint</vt:lpstr>
      <vt:lpstr>НАЛОГ НА ИМУЩЕСТВО</vt:lpstr>
      <vt:lpstr>ТРАНСПОРТНЫЙ НАЛОГ</vt:lpstr>
      <vt:lpstr>Произвольный показ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KudriavcevaNA</cp:lastModifiedBy>
  <cp:revision>262</cp:revision>
  <cp:lastPrinted>2013-05-17T09:51:17Z</cp:lastPrinted>
  <dcterms:created xsi:type="dcterms:W3CDTF">2013-03-01T11:19:43Z</dcterms:created>
  <dcterms:modified xsi:type="dcterms:W3CDTF">2018-07-26T10:41:06Z</dcterms:modified>
</cp:coreProperties>
</file>